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theme/themeOverride9.xml" ContentType="application/vnd.openxmlformats-officedocument.themeOverride+xml"/>
  <Override PartName="/ppt/charts/chart13.xml" ContentType="application/vnd.openxmlformats-officedocument.drawingml.chart+xml"/>
  <Override PartName="/ppt/theme/themeOverride10.xml" ContentType="application/vnd.openxmlformats-officedocument.themeOverride+xml"/>
  <Override PartName="/ppt/notesSlides/notesSlide5.xml" ContentType="application/vnd.openxmlformats-officedocument.presentationml.notesSlide+xml"/>
  <Override PartName="/ppt/charts/chart14.xml" ContentType="application/vnd.openxmlformats-officedocument.drawingml.chart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828" r:id="rId2"/>
    <p:sldMasterId id="2147483840" r:id="rId3"/>
    <p:sldMasterId id="2147483852" r:id="rId4"/>
  </p:sldMasterIdLst>
  <p:notesMasterIdLst>
    <p:notesMasterId r:id="rId24"/>
  </p:notesMasterIdLst>
  <p:handoutMasterIdLst>
    <p:handoutMasterId r:id="rId25"/>
  </p:handoutMasterIdLst>
  <p:sldIdLst>
    <p:sldId id="325" r:id="rId5"/>
    <p:sldId id="454" r:id="rId6"/>
    <p:sldId id="515" r:id="rId7"/>
    <p:sldId id="516" r:id="rId8"/>
    <p:sldId id="441" r:id="rId9"/>
    <p:sldId id="517" r:id="rId10"/>
    <p:sldId id="502" r:id="rId11"/>
    <p:sldId id="440" r:id="rId12"/>
    <p:sldId id="512" r:id="rId13"/>
    <p:sldId id="510" r:id="rId14"/>
    <p:sldId id="504" r:id="rId15"/>
    <p:sldId id="498" r:id="rId16"/>
    <p:sldId id="514" r:id="rId17"/>
    <p:sldId id="482" r:id="rId18"/>
    <p:sldId id="446" r:id="rId19"/>
    <p:sldId id="495" r:id="rId20"/>
    <p:sldId id="508" r:id="rId21"/>
    <p:sldId id="509" r:id="rId22"/>
    <p:sldId id="511" r:id="rId23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99FF33"/>
    <a:srgbClr val="FFCCCC"/>
    <a:srgbClr val="FF6600"/>
    <a:srgbClr val="99FF99"/>
    <a:srgbClr val="CCFF66"/>
    <a:srgbClr val="CCFF99"/>
    <a:srgbClr val="99CC00"/>
    <a:srgbClr val="FF99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977" autoAdjust="0"/>
    <p:restoredTop sz="95402" autoAdjust="0"/>
  </p:normalViewPr>
  <p:slideViewPr>
    <p:cSldViewPr>
      <p:cViewPr>
        <p:scale>
          <a:sx n="96" d="100"/>
          <a:sy n="96" d="100"/>
        </p:scale>
        <p:origin x="-2064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9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10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Структура реестра ОПО</a:t>
            </a:r>
            <a:r>
              <a:rPr lang="ru-RU" baseline="0" dirty="0" smtClean="0"/>
              <a:t> 2014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areaChart>
        <c:grouping val="percent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130649600"/>
        <c:axId val="95945856"/>
      </c:areaChart>
      <c:catAx>
        <c:axId val="1306496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5945856"/>
        <c:crosses val="autoZero"/>
        <c:auto val="1"/>
        <c:lblAlgn val="ctr"/>
        <c:lblOffset val="100"/>
        <c:noMultiLvlLbl val="1"/>
      </c:catAx>
      <c:valAx>
        <c:axId val="9594585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649600"/>
        <c:crosses val="autoZero"/>
        <c:crossBetween val="midCat"/>
      </c:valAx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>
                  <a:lumMod val="95000"/>
                  <a:lumOff val="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dPt>
            <c:idx val="0"/>
            <c:bubble3D val="0"/>
            <c:spPr>
              <a:solidFill>
                <a:srgbClr val="00B050"/>
              </a:solidFill>
              <a:ln>
                <a:solidFill>
                  <a:schemeClr val="bg1">
                    <a:lumMod val="95000"/>
                    <a:lumOff val="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BF3-465C-8601-A7A757856260}"/>
              </c:ext>
            </c:extLst>
          </c:dPt>
          <c:dPt>
            <c:idx val="1"/>
            <c:bubble3D val="0"/>
            <c:spPr>
              <a:solidFill>
                <a:schemeClr val="accent5">
                  <a:lumMod val="50000"/>
                </a:schemeClr>
              </a:solidFill>
              <a:ln>
                <a:solidFill>
                  <a:schemeClr val="bg1">
                    <a:lumMod val="95000"/>
                    <a:lumOff val="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BF3-465C-8601-A7A757856260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Объекты ОПО</c:v>
                </c:pt>
                <c:pt idx="1">
                  <c:v>Объекты технического регламента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1050</c:v>
                </c:pt>
                <c:pt idx="1">
                  <c:v>12121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BF3-465C-8601-A7A7578562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egendEntry>
        <c:idx val="0"/>
        <c:txPr>
          <a:bodyPr/>
          <a:lstStyle/>
          <a:p>
            <a:pPr>
              <a:defRPr sz="2400">
                <a:solidFill>
                  <a:schemeClr val="bg1">
                    <a:lumMod val="95000"/>
                    <a:lumOff val="5000"/>
                  </a:schemeClr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2400">
                <a:solidFill>
                  <a:schemeClr val="bg1">
                    <a:lumMod val="95000"/>
                    <a:lumOff val="5000"/>
                  </a:schemeClr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61149199138033739"/>
          <c:y val="0.25289788385826784"/>
          <c:w val="0.37600802113078541"/>
          <c:h val="0.63596998031496066"/>
        </c:manualLayout>
      </c:layout>
      <c:overlay val="0"/>
      <c:txPr>
        <a:bodyPr/>
        <a:lstStyle/>
        <a:p>
          <a:pPr>
            <a:defRPr sz="24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1"/>
    </c:view3D>
    <c:floor>
      <c:thickness val="0"/>
    </c:floor>
    <c:sideWall>
      <c:thickness val="0"/>
      <c:spPr>
        <a:scene3d>
          <a:camera prst="orthographicFront"/>
          <a:lightRig rig="threePt" dir="t"/>
        </a:scene3d>
        <a:sp3d>
          <a:bevelB/>
        </a:sp3d>
      </c:spPr>
    </c:sideWall>
    <c:backWall>
      <c:thickness val="0"/>
      <c:spPr>
        <a:scene3d>
          <a:camera prst="orthographicFront"/>
          <a:lightRig rig="threePt" dir="t"/>
        </a:scene3d>
        <a:sp3d>
          <a:bevelB/>
        </a:sp3d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/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>
                  <a:solidFill>
                    <a:schemeClr val="bg1"/>
                  </a:solidFill>
                </a:ln>
              </c:spPr>
            </c:leaderLines>
          </c:dLbls>
          <c:cat>
            <c:strRef>
              <c:f>Лист1!$A$2</c:f>
              <c:strCache>
                <c:ptCount val="1"/>
                <c:pt idx="0">
                  <c:v>III класс опасности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330-45C3-B4F5-DC0E530BD9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spPr>
        <a:ln>
          <a:solidFill>
            <a:srgbClr val="0070C0"/>
          </a:solidFill>
        </a:ln>
      </c:spPr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zero"/>
    <c:showDLblsOverMax val="0"/>
  </c:chart>
  <c:spPr>
    <a:scene3d>
      <a:camera prst="orthographicFront"/>
      <a:lightRig rig="threePt" dir="t"/>
    </a:scene3d>
    <a:sp3d>
      <a:bevelT prst="angle"/>
    </a:sp3d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3581127879848673"/>
          <c:y val="0.24173447069116458"/>
          <c:w val="0.25029983231262759"/>
          <c:h val="0.50065804274465697"/>
        </c:manualLayout>
      </c:layout>
      <c:overlay val="0"/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671790741199698E-2"/>
          <c:y val="9.31862472894181E-2"/>
          <c:w val="0.63370870116995548"/>
          <c:h val="0.81362750542116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Распределение ОПО по классам опасности (всего 66)</c:v>
                </c:pt>
              </c:strCache>
            </c:strRef>
          </c:tx>
          <c:explosion val="15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II  класс опасности</c:v>
                </c:pt>
                <c:pt idx="1">
                  <c:v>III класс опасности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</c:v>
                </c:pt>
                <c:pt idx="1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B94-41AE-874B-22EBABCBEE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82755748827053399"/>
          <c:y val="0.26958691961916548"/>
          <c:w val="0.16226736025057045"/>
          <c:h val="0.5360770982627673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  <c:showDLblsOverMax val="0"/>
  </c:chart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5CC-4E0D-976E-8AAA7A88C84A}"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CC-4E0D-976E-8AAA7A88C84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Черная металлургия </c:v>
                </c:pt>
                <c:pt idx="1">
                  <c:v>Цветная металлургия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19</c:v>
                </c:pt>
                <c:pt idx="1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5CC-4E0D-976E-8AAA7A88C8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3581127879848784"/>
          <c:y val="0.12354068495069541"/>
          <c:w val="0.25029983231262759"/>
          <c:h val="0.61885171476304379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dirty="0"/>
              <a:t>Распределение по классам опасности (всего </a:t>
            </a:r>
            <a:r>
              <a:rPr lang="ru-RU" dirty="0" smtClean="0"/>
              <a:t>48</a:t>
            </a:r>
            <a:r>
              <a:rPr lang="en-US" dirty="0" smtClean="0"/>
              <a:t>5</a:t>
            </a:r>
            <a:r>
              <a:rPr lang="ru-RU" dirty="0" smtClean="0"/>
              <a:t> </a:t>
            </a:r>
            <a:r>
              <a:rPr lang="ru-RU" dirty="0"/>
              <a:t>ОПО)</a:t>
            </a:r>
          </a:p>
        </c:rich>
      </c:tx>
      <c:layout>
        <c:manualLayout>
          <c:xMode val="edge"/>
          <c:yMode val="edge"/>
          <c:x val="0.22097560193740765"/>
          <c:y val="3.1746035032335057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9592377059294599"/>
          <c:w val="0.69748986480694608"/>
          <c:h val="0.688383893175477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Распределение по классам опасности (всего 547)</c:v>
                </c:pt>
              </c:strCache>
            </c:strRef>
          </c:tx>
          <c:explosion val="28"/>
          <c:dPt>
            <c:idx val="0"/>
            <c:bubble3D val="0"/>
            <c:explosion val="23"/>
            <c:extLst xmlns:c16r2="http://schemas.microsoft.com/office/drawing/2015/06/chart">
              <c:ext xmlns:c16="http://schemas.microsoft.com/office/drawing/2014/chart" uri="{C3380CC4-5D6E-409C-BE32-E72D297353CC}">
                <c16:uniqueId val="{00000000-E612-4A8C-864A-C2236DE8F72A}"/>
              </c:ext>
            </c:extLst>
          </c:dPt>
          <c:dLbls>
            <c:dLbl>
              <c:idx val="0"/>
              <c:layout>
                <c:manualLayout>
                  <c:x val="-0.18085928386678932"/>
                  <c:y val="-0.1286100025424157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12-4A8C-864A-C2236DE8F72A}"/>
                </c:ext>
              </c:extLst>
            </c:dLbl>
            <c:dLbl>
              <c:idx val="1"/>
              <c:layout>
                <c:manualLayout>
                  <c:x val="0.1010748468850752"/>
                  <c:y val="5.677061033711439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D9-4688-9CBE-89987C48FCBB}"/>
                </c:ext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III класс опасности</c:v>
                </c:pt>
                <c:pt idx="1">
                  <c:v>IV класс опасности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453</c:v>
                </c:pt>
                <c:pt idx="1">
                  <c:v>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612-4A8C-864A-C2236DE8F7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917119961247099"/>
          <c:y val="0.19320930706336079"/>
          <c:w val="0.30449712944763457"/>
          <c:h val="0.37424276177564963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zero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4174958494844533E-2"/>
          <c:y val="2.9099237036941047E-2"/>
          <c:w val="0.6698940371045462"/>
          <c:h val="0.97090090748759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Паровые котлы</c:v>
                </c:pt>
                <c:pt idx="1">
                  <c:v>Водогрейные котлы</c:v>
                </c:pt>
                <c:pt idx="2">
                  <c:v>Котлы утилизаторов</c:v>
                </c:pt>
                <c:pt idx="3">
                  <c:v>Сосуды, работающие под давлением</c:v>
                </c:pt>
                <c:pt idx="4">
                  <c:v>Трубопроводы пара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820</c:v>
                </c:pt>
                <c:pt idx="1">
                  <c:v>137</c:v>
                </c:pt>
                <c:pt idx="2">
                  <c:v>13</c:v>
                </c:pt>
                <c:pt idx="3">
                  <c:v>5476</c:v>
                </c:pt>
                <c:pt idx="4">
                  <c:v>683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558-425F-9010-95C26BA62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812854542897026"/>
          <c:y val="0.1824564494882"/>
          <c:w val="0.33951522310714455"/>
          <c:h val="0.70640807009277762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Роаспределение по классам опасности (всего 1480)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9.3124378131273916E-3"/>
                  <c:y val="-0.4403113159615695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</c:f>
              <c:strCache>
                <c:ptCount val="1"/>
                <c:pt idx="0">
                  <c:v>IV класс опасности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780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9CC-4CA3-933B-161C9759320A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hPercent val="57"/>
      <c:rotY val="20"/>
      <c:depthPercent val="100"/>
      <c:rAngAx val="1"/>
    </c:view3D>
    <c:floor>
      <c:thickness val="0"/>
      <c:spPr>
        <a:noFill/>
        <a:ln w="2540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0161662817552009"/>
          <c:y val="3.9647577092511016E-2"/>
          <c:w val="0.66784352768563426"/>
          <c:h val="0.86784140969163248"/>
        </c:manualLayout>
      </c:layout>
      <c:bar3DChart>
        <c:barDir val="col"/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pyramid"/>
        <c:axId val="59015680"/>
        <c:axId val="54724864"/>
        <c:axId val="54377600"/>
      </c:bar3DChart>
      <c:catAx>
        <c:axId val="59015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4724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7248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9015680"/>
        <c:crosses val="autoZero"/>
        <c:crossBetween val="between"/>
      </c:valAx>
      <c:serAx>
        <c:axId val="54377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4724864"/>
        <c:crosses val="autoZero"/>
        <c:tickLblSkip val="1"/>
        <c:tickMarkSkip val="1"/>
      </c:serAx>
      <c:spPr>
        <a:solidFill>
          <a:srgbClr val="C0C0C0"/>
        </a:solidFill>
        <a:ln w="1271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7990762124711364"/>
          <c:y val="0.40528634361233484"/>
          <c:w val="9.9794747833854724E-2"/>
          <c:h val="0.17114006677521051"/>
        </c:manualLayout>
      </c:layout>
      <c:overlay val="0"/>
      <c:spPr>
        <a:noFill/>
        <a:ln w="3178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1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193436496543052E-4"/>
          <c:y val="2.5874633863011086E-3"/>
          <c:w val="0.67354362443478222"/>
          <c:h val="0.9643932554657791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6"/>
              <c:tx>
                <c:rich>
                  <a:bodyPr/>
                  <a:lstStyle/>
                  <a:p>
                    <a:r>
                      <a:rPr lang="en-US" dirty="0" smtClean="0"/>
                      <a:t>7274</a:t>
                    </a:r>
                    <a:r>
                      <a:rPr lang="en-US" dirty="0"/>
                      <a:t>
62,3%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00-4D27-8003-86093ED5474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Грузоподъемные краны</c:v>
                </c:pt>
                <c:pt idx="1">
                  <c:v>Подъемники (вышки)</c:v>
                </c:pt>
                <c:pt idx="2">
                  <c:v>Строительные подъемники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2854</c:v>
                </c:pt>
                <c:pt idx="1">
                  <c:v>455</c:v>
                </c:pt>
                <c:pt idx="2">
                  <c:v>150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700-4D27-8003-86093ED547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1046133931882582"/>
          <c:y val="7.4574168317197223E-2"/>
          <c:w val="0.27731319074041832"/>
          <c:h val="0.4315362179875504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Аварии</c:v>
                </c:pt>
              </c:strCache>
            </c:strRef>
          </c:tx>
          <c:spPr>
            <a:solidFill>
              <a:srgbClr val="F96A1B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Несчастные случаи со смертельным исходом</c:v>
                </c:pt>
              </c:strCache>
            </c:strRef>
          </c:tx>
          <c:spPr>
            <a:solidFill>
              <a:srgbClr val="08A1D9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</c:v>
                </c:pt>
                <c:pt idx="1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Несчастные случаи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380608"/>
        <c:axId val="54766976"/>
      </c:barChart>
      <c:catAx>
        <c:axId val="61380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54766976"/>
        <c:crosses val="autoZero"/>
        <c:auto val="1"/>
        <c:lblAlgn val="ctr"/>
        <c:lblOffset val="100"/>
        <c:noMultiLvlLbl val="0"/>
      </c:catAx>
      <c:valAx>
        <c:axId val="5476697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13806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hPercent val="57"/>
      <c:rotY val="20"/>
      <c:depthPercent val="100"/>
      <c:rAngAx val="1"/>
    </c:view3D>
    <c:floor>
      <c:thickness val="0"/>
      <c:spPr>
        <a:noFill/>
        <a:ln w="2540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0161662817552009"/>
          <c:y val="3.9647577092511016E-2"/>
          <c:w val="0.66784352768563426"/>
          <c:h val="0.86784140969163248"/>
        </c:manualLayout>
      </c:layout>
      <c:bar3DChart>
        <c:barDir val="col"/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pyramid"/>
        <c:axId val="61382144"/>
        <c:axId val="54769280"/>
        <c:axId val="54376960"/>
      </c:bar3DChart>
      <c:catAx>
        <c:axId val="61382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4769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7692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61382144"/>
        <c:crosses val="autoZero"/>
        <c:crossBetween val="between"/>
      </c:valAx>
      <c:serAx>
        <c:axId val="54376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4769280"/>
        <c:crosses val="autoZero"/>
        <c:tickLblSkip val="1"/>
        <c:tickMarkSkip val="1"/>
      </c:serAx>
      <c:spPr>
        <a:solidFill>
          <a:srgbClr val="C0C0C0"/>
        </a:solidFill>
        <a:ln w="1271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7990762124711364"/>
          <c:y val="0.40528634361233484"/>
          <c:w val="9.9794747833854724E-2"/>
          <c:h val="0.17114006677521051"/>
        </c:manualLayout>
      </c:layout>
      <c:overlay val="0"/>
      <c:spPr>
        <a:noFill/>
        <a:ln w="3178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1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193436496543052E-4"/>
          <c:y val="2.5874633863011086E-3"/>
          <c:w val="0.67354362443478222"/>
          <c:h val="0.9643932554657791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1933889319347878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1.23834908787451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-0.10524017613599818"/>
                  <c:y val="1.485867489219336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 smtClean="0"/>
                      <a:t>7274</a:t>
                    </a:r>
                    <a:r>
                      <a:rPr lang="en-US" dirty="0"/>
                      <a:t>
62,3%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Эскалаторы</c:v>
                </c:pt>
                <c:pt idx="1">
                  <c:v>Лифт</c:v>
                </c:pt>
                <c:pt idx="2">
                  <c:v>Пассажирский конвейер</c:v>
                </c:pt>
                <c:pt idx="3">
                  <c:v>Платформа подъемная для инвалидов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142</c:v>
                </c:pt>
                <c:pt idx="1">
                  <c:v>9121</c:v>
                </c:pt>
                <c:pt idx="2">
                  <c:v>11</c:v>
                </c:pt>
                <c:pt idx="3">
                  <c:v>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700-4D27-8003-86093ED547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71046135062438964"/>
          <c:y val="7.4574115735533061E-2"/>
          <c:w val="0.27731319074041832"/>
          <c:h val="0.39191308494170141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A18FC5-8EE3-4D81-8E3B-2E38B6C6ACBA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B9EF3C-7449-4CC2-B680-5046F505F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226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9A06AA-2C6B-4BE3-9B75-B3DDAAC1E235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8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651280-C435-42A0-8CBA-76CBFC38E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34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62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566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457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128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39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691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037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5907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2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399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5729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5283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7625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984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08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63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26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858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450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14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535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976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154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3834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3462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9237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96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80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062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4817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261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859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922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19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/>
              <a:pPr>
                <a:defRPr/>
              </a:pPr>
              <a:t>15.11.2023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49" r:id="rId2"/>
    <p:sldLayoutId id="2147483748" r:id="rId3"/>
    <p:sldLayoutId id="2147483763" r:id="rId4"/>
    <p:sldLayoutId id="2147483764" r:id="rId5"/>
    <p:sldLayoutId id="2147483765" r:id="rId6"/>
    <p:sldLayoutId id="2147483747" r:id="rId7"/>
    <p:sldLayoutId id="2147483766" r:id="rId8"/>
    <p:sldLayoutId id="2147483767" r:id="rId9"/>
    <p:sldLayoutId id="2147483746" r:id="rId10"/>
    <p:sldLayoutId id="214748374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2108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717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7150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15.docx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16.docx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Рисунок 4" descr="Лого_фон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0860" b="10860"/>
          <a:stretch>
            <a:fillRect/>
          </a:stretch>
        </p:blipFill>
        <p:spPr>
          <a:xfrm>
            <a:off x="251520" y="332656"/>
            <a:ext cx="8640960" cy="2453407"/>
          </a:xfrm>
        </p:spPr>
      </p:pic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1729171" y="476672"/>
            <a:ext cx="7416800" cy="122356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Средне-поволжское управление Ростехнадзора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919413"/>
            <a:ext cx="856895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контрольно-надзорной деятельности Средне-Поволжского управления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промышленной безопасности по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Саратовской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за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535996" y="5012295"/>
            <a:ext cx="41350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начальника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Саратовского регионального отдела общепромышленного надзора Чердаков С.Г.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28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642910" y="879656"/>
            <a:ext cx="8143932" cy="167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bg1"/>
                </a:solidFill>
                <a:latin typeface="Times New Roman"/>
                <a:ea typeface="Times New Roman"/>
              </a:rPr>
              <a:t>Количество 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технических устройств эксплуатируемых </a:t>
            </a:r>
          </a:p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на о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бъектах, </a:t>
            </a:r>
            <a:r>
              <a:rPr lang="ru-RU" sz="24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на которых используются стационарно установленные грузоподъемные механизмы и подъемные 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сооружения (всего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009245"/>
              </p:ext>
            </p:extLst>
          </p:nvPr>
        </p:nvGraphicFramePr>
        <p:xfrm flipV="1">
          <a:off x="2440730" y="4509120"/>
          <a:ext cx="489988" cy="28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530804825"/>
              </p:ext>
            </p:extLst>
          </p:nvPr>
        </p:nvGraphicFramePr>
        <p:xfrm>
          <a:off x="835941" y="2780929"/>
          <a:ext cx="7757869" cy="384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6974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00340" y="1227438"/>
            <a:ext cx="7344816" cy="576063"/>
          </a:xfrm>
        </p:spPr>
        <p:txBody>
          <a:bodyPr/>
          <a:lstStyle/>
          <a:p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Газопотребление и газораспределение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45337052"/>
              </p:ext>
            </p:extLst>
          </p:nvPr>
        </p:nvGraphicFramePr>
        <p:xfrm>
          <a:off x="500034" y="1214422"/>
          <a:ext cx="777686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8" name="Group 17"/>
          <p:cNvGrpSpPr>
            <a:grpSpLocks/>
          </p:cNvGrpSpPr>
          <p:nvPr/>
        </p:nvGrpSpPr>
        <p:grpSpPr bwMode="auto">
          <a:xfrm>
            <a:off x="14863" y="10450"/>
            <a:ext cx="9144000" cy="1268413"/>
            <a:chOff x="0" y="289"/>
            <a:chExt cx="5760" cy="749"/>
          </a:xfrm>
        </p:grpSpPr>
        <p:sp>
          <p:nvSpPr>
            <p:cNvPr id="9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1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2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56633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title="III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86942553"/>
              </p:ext>
            </p:extLst>
          </p:nvPr>
        </p:nvGraphicFramePr>
        <p:xfrm>
          <a:off x="457859" y="1628800"/>
          <a:ext cx="8228281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998612"/>
            <a:ext cx="842968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Опасные производственные </a:t>
            </a:r>
            <a:r>
              <a:rPr lang="ru-RU" dirty="0" smtClean="0">
                <a:solidFill>
                  <a:schemeClr val="bg1"/>
                </a:solidFill>
              </a:rPr>
              <a:t>объекты газопотребления и газораспределения </a:t>
            </a:r>
            <a:r>
              <a:rPr lang="ru-RU" dirty="0">
                <a:solidFill>
                  <a:schemeClr val="bg1"/>
                </a:solidFill>
              </a:rPr>
              <a:t>разделены на классы опасности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6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04756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975" y="620688"/>
            <a:ext cx="7534473" cy="4968552"/>
          </a:xfrm>
        </p:spPr>
        <p:txBody>
          <a:bodyPr>
            <a:noAutofit/>
          </a:bodyPr>
          <a:lstStyle/>
          <a:p>
            <a:pPr algn="just"/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Отделом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проводится постоянная работа по выявлению бесхозяйных газопроводов высокого и среднего давления. В настоящее время на территории Саратовской области находится 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108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км  бесхозяйных газопроводов высокого и среднего давления и </a:t>
            </a:r>
            <a:r>
              <a:rPr lang="ru-RU" sz="150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462 </a:t>
            </a:r>
            <a:r>
              <a:rPr lang="ru-RU" sz="1500" smtClean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пункта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редуцирования газа. В 2023 году проведена следующая работа в данном направлении:</a:t>
            </a:r>
            <a:b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в администрации муниципальных образований направлено 118 запросов о предоставлении сведений о бесхозяйных объектах на территории МО и принятых мерах;</a:t>
            </a:r>
            <a:b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во все  районные прокуратуры направлялась информация о выявленных бесхозяйных объектах и  принятием мер прокурорского реагирования в отношении администраций МО, не занимающихся выявлением и оформлением бесхозяйных объектов в муниципальную собственность.</a:t>
            </a:r>
            <a:b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  муниципальных образований поступили 99 писем о проведении и результате анализа по выявлению бесхозяйных объектов и проводимой работе их оформлению, которая требует временных затрат. В настоящее время в 16 муниципальных образованиях работа проведена и  бесхозяйные газопроводы высокого и среднего давления, а также пункты редуцирования газа отсутствуют.</a:t>
            </a:r>
          </a:p>
        </p:txBody>
      </p:sp>
    </p:spTree>
    <p:extLst>
      <p:ext uri="{BB962C8B-B14F-4D97-AF65-F5344CB8AC3E}">
        <p14:creationId xmlns:p14="http://schemas.microsoft.com/office/powerpoint/2010/main" val="2972378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971600" y="963688"/>
            <a:ext cx="691276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</a:rPr>
              <a:t>Распределение опасных производственных объектов металлургической промышленности по классам опасности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(всего 8)</a:t>
            </a: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211946627"/>
              </p:ext>
            </p:extLst>
          </p:nvPr>
        </p:nvGraphicFramePr>
        <p:xfrm>
          <a:off x="1187625" y="6093296"/>
          <a:ext cx="216024" cy="302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903683884"/>
              </p:ext>
            </p:extLst>
          </p:nvPr>
        </p:nvGraphicFramePr>
        <p:xfrm>
          <a:off x="896853" y="1867952"/>
          <a:ext cx="7488832" cy="45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8178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636587" y="1300589"/>
            <a:ext cx="82558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Объекты металлургического </a:t>
            </a:r>
            <a:r>
              <a:rPr lang="ru-RU" b="1" dirty="0" smtClean="0">
                <a:solidFill>
                  <a:schemeClr val="bg1"/>
                </a:solidFill>
              </a:rPr>
              <a:t>производства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Количество технических устройств в черной и цветной металлургии (всего </a:t>
            </a:r>
            <a:r>
              <a:rPr lang="en-US" b="1" smtClean="0">
                <a:solidFill>
                  <a:schemeClr val="bg1"/>
                </a:solidFill>
              </a:rPr>
              <a:t>44</a:t>
            </a:r>
            <a:r>
              <a:rPr lang="ru-RU" b="1" smtClean="0">
                <a:solidFill>
                  <a:schemeClr val="bg1"/>
                </a:solidFill>
              </a:rPr>
              <a:t>) 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472786372"/>
              </p:ext>
            </p:extLst>
          </p:nvPr>
        </p:nvGraphicFramePr>
        <p:xfrm>
          <a:off x="848117" y="2209924"/>
          <a:ext cx="7757868" cy="4190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4635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333" y="1305698"/>
            <a:ext cx="8424936" cy="4962053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результаты контрольной (надзорной) </a:t>
            </a:r>
            <a:r>
              <a:rPr lang="ru-RU" smtClean="0">
                <a:solidFill>
                  <a:schemeClr val="bg1"/>
                </a:solidFill>
              </a:rPr>
              <a:t>деятельности 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321168"/>
              </p:ext>
            </p:extLst>
          </p:nvPr>
        </p:nvGraphicFramePr>
        <p:xfrm>
          <a:off x="431543" y="1772816"/>
          <a:ext cx="8280915" cy="1895963"/>
        </p:xfrm>
        <a:graphic>
          <a:graphicData uri="http://schemas.openxmlformats.org/drawingml/2006/table">
            <a:tbl>
              <a:tblPr/>
              <a:tblGrid>
                <a:gridCol w="6900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00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900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900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900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9007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7409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26514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200122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период</a:t>
                      </a:r>
                    </a:p>
                  </a:txBody>
                  <a:tcPr marL="7038" marR="7038" marT="7038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проверок</a:t>
                      </a:r>
                    </a:p>
                  </a:txBody>
                  <a:tcPr marL="7038" marR="7038" marT="7038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Плановых</a:t>
                      </a:r>
                    </a:p>
                  </a:txBody>
                  <a:tcPr marL="7038" marR="7038" marT="7038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Внеплановых</a:t>
                      </a:r>
                    </a:p>
                  </a:txBody>
                  <a:tcPr marL="7038" marR="7038" marT="7038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рамках постоянного надзора</a:t>
                      </a:r>
                    </a:p>
                  </a:txBody>
                  <a:tcPr marL="7038" marR="7038" marT="7038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инспекторов</a:t>
                      </a:r>
                    </a:p>
                  </a:txBody>
                  <a:tcPr marL="7038" marR="7038" marT="7038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Среднее количество проверок на 1 инспектора</a:t>
                      </a:r>
                    </a:p>
                  </a:txBody>
                  <a:tcPr marL="7038" marR="7038" marT="7038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проверок, в результате которых выявлены нарушения</a:t>
                      </a:r>
                    </a:p>
                  </a:txBody>
                  <a:tcPr marL="7038" marR="7038" marT="7038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Соотношение количества проверок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 нарушениями от общего числа проверок (результативность)  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(%)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38" marR="7038" marT="7038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5803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80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1991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1889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110,6</a:t>
                      </a:r>
                      <a:endParaRPr lang="ru-RU" sz="18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278</a:t>
                      </a:r>
                      <a:endParaRPr lang="ru-RU" sz="18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510378"/>
              </p:ext>
            </p:extLst>
          </p:nvPr>
        </p:nvGraphicFramePr>
        <p:xfrm>
          <a:off x="431543" y="3906306"/>
          <a:ext cx="8352930" cy="2304256"/>
        </p:xfrm>
        <a:graphic>
          <a:graphicData uri="http://schemas.openxmlformats.org/drawingml/2006/table">
            <a:tbl>
              <a:tblPr/>
              <a:tblGrid>
                <a:gridCol w="8640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88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75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75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5543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5543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4394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4394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2810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92810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19487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наложенных наказаний, в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т.ч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</a:txBody>
                  <a:tcPr marL="6866" marR="6866" marT="68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наложенных штрафов (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в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т.ч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</a:txBody>
                  <a:tcPr marL="6866" marR="6866" marT="68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40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наложенных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административных наказаний, в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т.ч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</a:txBody>
                  <a:tcPr marL="6866" marR="6866" marT="68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дисквалификация</a:t>
                      </a:r>
                    </a:p>
                  </a:txBody>
                  <a:tcPr marL="6866" marR="6866" marT="68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административное приостановление деятельности</a:t>
                      </a:r>
                    </a:p>
                  </a:txBody>
                  <a:tcPr marL="6866" marR="6866" marT="68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предупреждение</a:t>
                      </a:r>
                    </a:p>
                  </a:txBody>
                  <a:tcPr marL="6866" marR="6866" marT="68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административный штраф, в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т.ч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</a:txBody>
                  <a:tcPr marL="6866" marR="6866" marT="68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886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административный штраф, в т.ч.</a:t>
                      </a:r>
                    </a:p>
                  </a:txBody>
                  <a:tcPr marL="6866" marR="6866" marT="68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должностное лицо</a:t>
                      </a:r>
                    </a:p>
                  </a:txBody>
                  <a:tcPr marL="6866" marR="6866" marT="68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юридическое лицо</a:t>
                      </a:r>
                    </a:p>
                  </a:txBody>
                  <a:tcPr marL="6866" marR="6866" marT="68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наложенных штрафов (тыс.руб.), в т.ч.</a:t>
                      </a:r>
                    </a:p>
                  </a:txBody>
                  <a:tcPr marL="6866" marR="6866" marT="68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должностное лицо (</a:t>
                      </a:r>
                      <a:r>
                        <a:rPr lang="ru-RU" sz="14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6866" marR="6866" marT="68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юридическое лицо (</a:t>
                      </a:r>
                      <a:r>
                        <a:rPr lang="ru-RU" sz="14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6866" marR="6866" marT="68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8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85" marR="6985" marT="69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8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85" marR="6985" marT="69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8127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69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907</a:t>
                      </a:r>
                      <a:endParaRPr lang="ru-RU" sz="18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85" marR="6985" marT="69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7220</a:t>
                      </a:r>
                      <a:endParaRPr lang="ru-RU" sz="18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985" marR="6985" marT="69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14863" y="10450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601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96944" cy="792088"/>
          </a:xfrm>
        </p:spPr>
        <p:txBody>
          <a:bodyPr>
            <a:norm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Обзор Типичных нарушений </a:t>
            </a:r>
            <a:r>
              <a:rPr lang="ru-RU" sz="1400" dirty="0">
                <a:solidFill>
                  <a:schemeClr val="bg1"/>
                </a:solidFill>
              </a:rPr>
              <a:t>обязательных требований, выявляемых при проведении контрольных (надзорных) </a:t>
            </a:r>
            <a:br>
              <a:rPr lang="ru-RU" sz="1400" dirty="0">
                <a:solidFill>
                  <a:schemeClr val="bg1"/>
                </a:solidFill>
              </a:rPr>
            </a:br>
            <a:r>
              <a:rPr lang="ru-RU" sz="1400" dirty="0">
                <a:solidFill>
                  <a:schemeClr val="bg1"/>
                </a:solidFill>
              </a:rPr>
              <a:t>мероприятий в </a:t>
            </a:r>
            <a:r>
              <a:rPr lang="ru-RU" sz="1400" dirty="0" smtClean="0">
                <a:solidFill>
                  <a:schemeClr val="bg1"/>
                </a:solidFill>
              </a:rPr>
              <a:t>20</a:t>
            </a:r>
            <a:r>
              <a:rPr lang="en-US" sz="1400" dirty="0" smtClean="0">
                <a:solidFill>
                  <a:schemeClr val="bg1"/>
                </a:solidFill>
              </a:rPr>
              <a:t>22</a:t>
            </a:r>
            <a:r>
              <a:rPr lang="ru-RU" sz="1400" dirty="0" smtClean="0">
                <a:solidFill>
                  <a:schemeClr val="bg1"/>
                </a:solidFill>
              </a:rPr>
              <a:t>-202</a:t>
            </a:r>
            <a:r>
              <a:rPr lang="en-US" sz="1400" dirty="0" smtClean="0">
                <a:solidFill>
                  <a:schemeClr val="bg1"/>
                </a:solidFill>
              </a:rPr>
              <a:t>3</a:t>
            </a:r>
            <a:r>
              <a:rPr lang="ru-RU" sz="1400" dirty="0" smtClean="0">
                <a:solidFill>
                  <a:schemeClr val="bg1"/>
                </a:solidFill>
              </a:rPr>
              <a:t> гг.</a:t>
            </a:r>
            <a:endParaRPr lang="ru-RU" sz="1400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991902"/>
              </p:ext>
            </p:extLst>
          </p:nvPr>
        </p:nvGraphicFramePr>
        <p:xfrm>
          <a:off x="971600" y="1844824"/>
          <a:ext cx="7632700" cy="368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Документ" r:id="rId4" imgW="9752331" imgH="4706923" progId="Word.Document.12">
                  <p:embed/>
                </p:oleObj>
              </mc:Choice>
              <mc:Fallback>
                <p:oleObj name="Документ" r:id="rId4" imgW="9752331" imgH="470692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71600" y="1844824"/>
                        <a:ext cx="7632700" cy="3681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8100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96944" cy="792088"/>
          </a:xfrm>
        </p:spPr>
        <p:txBody>
          <a:bodyPr>
            <a:norm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Обзор Типичных нарушений </a:t>
            </a:r>
            <a:r>
              <a:rPr lang="ru-RU" sz="1400" dirty="0">
                <a:solidFill>
                  <a:schemeClr val="bg1"/>
                </a:solidFill>
              </a:rPr>
              <a:t>обязательных требований, выявляемых при проведении контрольных (надзорных) </a:t>
            </a:r>
            <a:br>
              <a:rPr lang="ru-RU" sz="1400" dirty="0">
                <a:solidFill>
                  <a:schemeClr val="bg1"/>
                </a:solidFill>
              </a:rPr>
            </a:br>
            <a:r>
              <a:rPr lang="ru-RU" sz="1400" dirty="0">
                <a:solidFill>
                  <a:schemeClr val="bg1"/>
                </a:solidFill>
              </a:rPr>
              <a:t>мероприятий в </a:t>
            </a:r>
            <a:r>
              <a:rPr lang="ru-RU" sz="1400" dirty="0" smtClean="0">
                <a:solidFill>
                  <a:schemeClr val="bg1"/>
                </a:solidFill>
              </a:rPr>
              <a:t>2021 г.</a:t>
            </a:r>
            <a:endParaRPr lang="ru-RU" sz="1400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303271"/>
              </p:ext>
            </p:extLst>
          </p:nvPr>
        </p:nvGraphicFramePr>
        <p:xfrm>
          <a:off x="396875" y="1630363"/>
          <a:ext cx="8850313" cy="387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Документ" r:id="rId4" imgW="9740247" imgH="4263659" progId="Word.Document.12">
                  <p:embed/>
                </p:oleObj>
              </mc:Choice>
              <mc:Fallback>
                <p:oleObj name="Документ" r:id="rId4" imgW="9740247" imgH="426365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6875" y="1630363"/>
                        <a:ext cx="8850313" cy="3871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03821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47664" y="1484784"/>
            <a:ext cx="5817691" cy="3600400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6000" dirty="0" err="1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</a:t>
            </a:r>
            <a:r>
              <a:rPr lang="ru-RU" sz="6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за </a:t>
            </a:r>
            <a:br>
              <a:rPr lang="ru-RU" sz="6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Внимание.</a:t>
            </a:r>
            <a:endParaRPr lang="ru-RU" sz="60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381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" name="Диаграмма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654925"/>
              </p:ext>
            </p:extLst>
          </p:nvPr>
        </p:nvGraphicFramePr>
        <p:xfrm>
          <a:off x="26893" y="946652"/>
          <a:ext cx="9090214" cy="5654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7285" y="1700808"/>
            <a:ext cx="850519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Саратовским региональным отделом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общепромышленного надзора в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отчетном периоде осуществлялись контрольные (надзорные) мероприятия в отношении организаций, эксплуатирующих: опасные производственные объекты, на которых используется оборудование, работающее под избыточным давлением; объекты газораспределения и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газопотребления;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металлургического производства; объекты, на которых используются стационарно установленные грузоподъемные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сооружения; объекты переработки и хранения растительного сырья.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18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80468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620688"/>
            <a:ext cx="7992888" cy="532859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i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Отделом</a:t>
            </a:r>
            <a:r>
              <a:rPr lang="ru-RU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в соответствии со статьей 45 Федерального закона от 31 июля 2020 г. № 248-ФЗ «О государственном контроле (надзоре) и муниципальном контроле в Российской Федерации», с учетом изменений, внесенных постановлением Правительства Российской Федерации от 01.10.2022 №1743 в постановление Правительства Российской Федерации от 10.03.2022 №336 «Об особенностях организации и осуществления государственного контроля (надзора), муниципального контроля», в целях исключения причинения вреда (ущерба) или угрозы причинения вреда (ущерба) охраняемым законом ценностям,   осуществляет следующие профилактические мероприятия: информирование, консультирование, объявление предостережений. Проведение видов профилактических мероприятий предусмотрено:</a:t>
            </a:r>
          </a:p>
          <a:p>
            <a:pPr algn="just"/>
            <a:r>
              <a:rPr lang="ru-RU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Положением о федеральном государственном надзоре в области промышленной безопасности, утвержденным постановлением Правительства РФ от 30.06.2021 №1082, а именно: информирование, объявление предостережений, консультирование.</a:t>
            </a:r>
          </a:p>
          <a:p>
            <a:pPr algn="just"/>
            <a:r>
              <a:rPr lang="ru-RU" b="1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  <a:r>
              <a:rPr lang="ru-RU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проводилось по вопросам: о постановке на учет ОРПД, лифтов и кранов; о регистрации ОПО; о приемке сети </a:t>
            </a:r>
            <a:r>
              <a:rPr lang="ru-RU" i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газопотребления</a:t>
            </a:r>
            <a:r>
              <a:rPr lang="ru-RU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связи с окончанием строительства; о предоставлении сведений о ПК; о вводе ТУ в эксплуатацию; о внесении  изменений в реестр ОПО; о лицензировании ;о вводе лифтов после замены; о снятии ТУ с учета и др.</a:t>
            </a:r>
          </a:p>
          <a:p>
            <a:pPr algn="just"/>
            <a:r>
              <a:rPr lang="ru-RU" b="1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</a:t>
            </a:r>
            <a:r>
              <a:rPr lang="ru-RU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проводилось по вопросам:  необходимости регистрации в ОПО по РС, в организации по необходимости аттестации руководителей и специалистов, о несоответствии сведений о ПК и необходимости устранения нарушений; о постановке на учет технических устройств; о причинах аварий и травматизма на ПС, объектах котлонадзора, растительного сырья, объектов металлургии, объектов </a:t>
            </a:r>
            <a:r>
              <a:rPr lang="ru-RU" i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газопотребления</a:t>
            </a:r>
            <a:r>
              <a:rPr lang="ru-RU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о недопустимости эксплуатации люлек; об особенностях эксплуатации ПС в летне-осенний период; в администрации МО по </a:t>
            </a:r>
            <a:r>
              <a:rPr lang="ru-RU" i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бесхозу</a:t>
            </a:r>
            <a:r>
              <a:rPr lang="ru-RU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649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6172200" cy="1152128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 профилактическим мероприятиям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124744"/>
            <a:ext cx="7992888" cy="5184576"/>
          </a:xfrm>
        </p:spPr>
        <p:txBody>
          <a:bodyPr/>
          <a:lstStyle/>
          <a:p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422026"/>
              </p:ext>
            </p:extLst>
          </p:nvPr>
        </p:nvGraphicFramePr>
        <p:xfrm>
          <a:off x="683568" y="1196752"/>
          <a:ext cx="7776864" cy="496855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376264"/>
                <a:gridCol w="1512168"/>
                <a:gridCol w="1944216"/>
                <a:gridCol w="1944216"/>
              </a:tblGrid>
              <a:tr h="124213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месяцев 2023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Предостережение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994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774571" y="1055036"/>
            <a:ext cx="80459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Распределение по классам опасности оборудования, работающего </a:t>
            </a:r>
            <a:endParaRPr lang="ru-RU" b="1" dirty="0">
              <a:solidFill>
                <a:schemeClr val="bg1"/>
              </a:solidFill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под избыточным давлением</a:t>
            </a: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659542401"/>
              </p:ext>
            </p:extLst>
          </p:nvPr>
        </p:nvGraphicFramePr>
        <p:xfrm>
          <a:off x="387285" y="1916832"/>
          <a:ext cx="8422595" cy="4830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2043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 Box 58"/>
          <p:cNvSpPr txBox="1">
            <a:spLocks noChangeArrowheads="1"/>
          </p:cNvSpPr>
          <p:nvPr/>
        </p:nvSpPr>
        <p:spPr bwMode="auto">
          <a:xfrm>
            <a:off x="431800" y="980728"/>
            <a:ext cx="8280400" cy="981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Объекты, на которых используется оборудование, работающее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под избыточным </a:t>
            </a:r>
            <a:r>
              <a:rPr lang="ru-RU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давлением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Количество технических устройств (всего 7</a:t>
            </a: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129</a:t>
            </a:r>
            <a:r>
              <a:rPr lang="ru-RU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).</a:t>
            </a:r>
            <a:endParaRPr lang="ru-RU" b="1" dirty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482212242"/>
              </p:ext>
            </p:extLst>
          </p:nvPr>
        </p:nvGraphicFramePr>
        <p:xfrm>
          <a:off x="774571" y="1916832"/>
          <a:ext cx="7613853" cy="4710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6647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774570" y="1019901"/>
            <a:ext cx="79018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Распределение по </a:t>
            </a:r>
            <a:r>
              <a:rPr lang="ru-RU" b="1" dirty="0">
                <a:solidFill>
                  <a:schemeClr val="bg1"/>
                </a:solidFill>
              </a:rPr>
              <a:t>классам опасности </a:t>
            </a:r>
            <a:r>
              <a:rPr lang="ru-RU" b="1" dirty="0" smtClean="0">
                <a:solidFill>
                  <a:schemeClr val="bg1"/>
                </a:solidFill>
              </a:rPr>
              <a:t>опасных производственных объектов, на которых используются стационарно установленные грузоподъемные сооружения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647695825"/>
              </p:ext>
            </p:extLst>
          </p:nvPr>
        </p:nvGraphicFramePr>
        <p:xfrm>
          <a:off x="857224" y="1928802"/>
          <a:ext cx="7751837" cy="4715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230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642910" y="879656"/>
            <a:ext cx="8143932" cy="167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bg1"/>
                </a:solidFill>
                <a:latin typeface="Times New Roman"/>
                <a:ea typeface="Times New Roman"/>
              </a:rPr>
              <a:t>Количество 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технических устройств эксплуатируемых </a:t>
            </a:r>
          </a:p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на о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бъектах, </a:t>
            </a:r>
            <a:r>
              <a:rPr lang="ru-RU" sz="24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на которых используются стационарно установленные грузоподъемные механизмы и подъемные 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сооружения (всего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675630"/>
              </p:ext>
            </p:extLst>
          </p:nvPr>
        </p:nvGraphicFramePr>
        <p:xfrm flipV="1">
          <a:off x="2440730" y="4509120"/>
          <a:ext cx="489988" cy="28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2688387016"/>
              </p:ext>
            </p:extLst>
          </p:nvPr>
        </p:nvGraphicFramePr>
        <p:xfrm>
          <a:off x="804308" y="2780929"/>
          <a:ext cx="7757869" cy="384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2565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69975" y="620689"/>
            <a:ext cx="7390457" cy="1512168"/>
          </a:xfrm>
        </p:spPr>
        <p:txBody>
          <a:bodyPr>
            <a:normAutofit/>
          </a:bodyPr>
          <a:lstStyle/>
          <a:p>
            <a:pPr algn="just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Саратовской области на поднадзорных объектах произошли:  1 групповой несчастный случай со смертельным исходом, 1 несчастный случай со смертельным исходом в результате аварии автомобильного крана, 1 групповой несчастный случай в результате аварии крана-манипулятора.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68465167"/>
              </p:ext>
            </p:extLst>
          </p:nvPr>
        </p:nvGraphicFramePr>
        <p:xfrm>
          <a:off x="683568" y="2132856"/>
          <a:ext cx="7560840" cy="4332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5143837"/>
      </p:ext>
    </p:extLst>
  </p:cSld>
  <p:clrMapOvr>
    <a:masterClrMapping/>
  </p:clrMapOvr>
</p:sld>
</file>

<file path=ppt/theme/theme1.xml><?xml version="1.0" encoding="utf-8"?>
<a:theme xmlns:a="http://schemas.openxmlformats.org/drawingml/2006/main" name="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TC101859861[[fn=Выставка]]</Template>
  <TotalTime>11299</TotalTime>
  <Words>799</Words>
  <Application>Microsoft Office PowerPoint</Application>
  <PresentationFormat>Экран (4:3)</PresentationFormat>
  <Paragraphs>106</Paragraphs>
  <Slides>19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Tradeshow</vt:lpstr>
      <vt:lpstr>2_Tradeshow</vt:lpstr>
      <vt:lpstr>3_Tradeshow</vt:lpstr>
      <vt:lpstr>4_Tradeshow</vt:lpstr>
      <vt:lpstr>Документ</vt:lpstr>
      <vt:lpstr>Средне-поволжское управление Ростехнадзора </vt:lpstr>
      <vt:lpstr>Презентация PowerPoint</vt:lpstr>
      <vt:lpstr>Презентация PowerPoint</vt:lpstr>
      <vt:lpstr>Показатели по профилактическим мероприятиям</vt:lpstr>
      <vt:lpstr>Презентация PowerPoint</vt:lpstr>
      <vt:lpstr>Презентация PowerPoint</vt:lpstr>
      <vt:lpstr>Презентация PowerPoint</vt:lpstr>
      <vt:lpstr>Презентация PowerPoint</vt:lpstr>
      <vt:lpstr>В 2022  на территории  Саратовской области на поднадзорных объектах произошли:  1 групповой несчастный случай со смертельным исходом, 1 несчастный случай со смертельным исходом в результате аварии автомобильного крана, 1 групповой несчастный случай в результате аварии крана-манипулятора.</vt:lpstr>
      <vt:lpstr>Презентация PowerPoint</vt:lpstr>
      <vt:lpstr>Газопотребление и газораспределение</vt:lpstr>
      <vt:lpstr>Опасные производственные объекты газопотребления и газораспределения разделены на классы опасности</vt:lpstr>
      <vt:lpstr>       Отделом проводится постоянная работа по выявлению бесхозяйных газопроводов высокого и среднего давления. В настоящее время на территории Саратовской области находится 108 км  бесхозяйных газопроводов высокого и среднего давления и 462 пункта редуцирования газа. В 2023 году проведена следующая работа в данном направлении: - в администрации муниципальных образований направлено 118 запросов о предоставлении сведений о бесхозяйных объектах на территории МО и принятых мерах; - во все  районные прокуратуры направлялась информация о выявленных бесхозяйных объектах и  принятием мер прокурорского реагирования в отношении администраций МО, не занимающихся выявлением и оформлением бесхозяйных объектов в муниципальную собственность. От  муниципальных образований поступили 99 писем о проведении и результате анализа по выявлению бесхозяйных объектов и проводимой работе их оформлению, которая требует временных затрат. В настоящее время в 16 муниципальных образованиях работа проведена и  бесхозяйные газопроводы высокого и среднего давления, а также пункты редуцирования газа отсутствуют.</vt:lpstr>
      <vt:lpstr>Презентация PowerPoint</vt:lpstr>
      <vt:lpstr>Презентация PowerPoint</vt:lpstr>
      <vt:lpstr>результаты контрольной (надзорной) деятельности </vt:lpstr>
      <vt:lpstr>Обзор Типичных нарушений обязательных требований, выявляемых при проведении контрольных (надзорных)  мероприятий в 2022-2023 гг.</vt:lpstr>
      <vt:lpstr>Обзор Типичных нарушений обязательных требований, выявляемых при проведении контрольных (надзорных)  мероприятий в 2021 г.</vt:lpstr>
      <vt:lpstr>       СПАсибо               за       Внимание.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Карпов Денис Николаевич</dc:creator>
  <cp:lastModifiedBy>user</cp:lastModifiedBy>
  <cp:revision>839</cp:revision>
  <cp:lastPrinted>2023-11-14T11:33:36Z</cp:lastPrinted>
  <dcterms:created xsi:type="dcterms:W3CDTF">2013-03-25T09:28:04Z</dcterms:created>
  <dcterms:modified xsi:type="dcterms:W3CDTF">2023-11-15T06:08:41Z</dcterms:modified>
</cp:coreProperties>
</file>